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413" r:id="rId3"/>
    <p:sldId id="367" r:id="rId4"/>
    <p:sldId id="398" r:id="rId5"/>
    <p:sldId id="399" r:id="rId6"/>
    <p:sldId id="400" r:id="rId7"/>
    <p:sldId id="401" r:id="rId8"/>
    <p:sldId id="402" r:id="rId9"/>
    <p:sldId id="403" r:id="rId10"/>
    <p:sldId id="404" r:id="rId11"/>
    <p:sldId id="406" r:id="rId12"/>
    <p:sldId id="405" r:id="rId13"/>
    <p:sldId id="407" r:id="rId14"/>
    <p:sldId id="409" r:id="rId15"/>
    <p:sldId id="408" r:id="rId16"/>
    <p:sldId id="410" r:id="rId17"/>
    <p:sldId id="411" r:id="rId18"/>
    <p:sldId id="412" r:id="rId19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08080"/>
    <a:srgbClr val="4F81BD"/>
    <a:srgbClr val="99CC00"/>
    <a:srgbClr val="C0504D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85" autoAdjust="0"/>
    <p:restoredTop sz="86433" autoAdjust="0"/>
  </p:normalViewPr>
  <p:slideViewPr>
    <p:cSldViewPr>
      <p:cViewPr varScale="1">
        <p:scale>
          <a:sx n="114" d="100"/>
          <a:sy n="114" d="100"/>
        </p:scale>
        <p:origin x="94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5E75F0-9914-49C1-81BC-A815623853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5897F5-4768-4F4A-97FB-78B7715BC95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4777D0A-D1E8-4933-9C42-6C06DACE2F3D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9E3C625-699D-475E-8582-4375E4C1D7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CH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64CC6FE-90BE-4E89-A116-6EC98A898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de-CH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1CB74-D270-4BC8-B8A5-D438A4A401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5271FB-10E9-4BCE-857F-A1154811E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0C58B9-F59C-441E-A4E7-0E3483934CE5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61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A0A96BD-341A-45CE-BBCD-69E0D82C4475}" type="slidenum">
              <a:rPr lang="de-CH" altLang="de-DE"/>
              <a:pPr algn="r" eaLnBrk="1" hangingPunct="1">
                <a:spcBef>
                  <a:spcPct val="0"/>
                </a:spcBef>
              </a:pPr>
              <a:t>2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522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F31C485-FD2A-424E-883F-22921254035D}" type="slidenum">
              <a:rPr lang="de-CH" altLang="de-DE"/>
              <a:pPr algn="r" eaLnBrk="1" hangingPunct="1">
                <a:spcBef>
                  <a:spcPct val="0"/>
                </a:spcBef>
              </a:pPr>
              <a:t>11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5427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CFB515C-0EFC-44F9-8849-82C70970E28E}" type="slidenum">
              <a:rPr lang="de-CH" altLang="de-DE"/>
              <a:pPr algn="r" eaLnBrk="1" hangingPunct="1">
                <a:spcBef>
                  <a:spcPct val="0"/>
                </a:spcBef>
              </a:pPr>
              <a:t>12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FFC2CD4-DB2A-4EDE-A4F9-0A06DEC84D71}" type="slidenum">
              <a:rPr lang="de-CH" altLang="de-DE"/>
              <a:pPr algn="r" eaLnBrk="1" hangingPunct="1">
                <a:spcBef>
                  <a:spcPct val="0"/>
                </a:spcBef>
              </a:pPr>
              <a:t>13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583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9CD86AD-851A-4897-8CAE-2BC3EA555A1E}" type="slidenum">
              <a:rPr lang="de-CH" altLang="de-DE"/>
              <a:pPr algn="r" eaLnBrk="1" hangingPunct="1">
                <a:spcBef>
                  <a:spcPct val="0"/>
                </a:spcBef>
              </a:pPr>
              <a:t>14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604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2F23A10-74D7-4551-93C3-8E942905CA04}" type="slidenum">
              <a:rPr lang="de-CH" altLang="de-DE"/>
              <a:pPr algn="r" eaLnBrk="1" hangingPunct="1">
                <a:spcBef>
                  <a:spcPct val="0"/>
                </a:spcBef>
              </a:pPr>
              <a:t>15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624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7EE194C-2CD6-4FB0-BB9F-9151C0B63436}" type="slidenum">
              <a:rPr lang="de-CH" altLang="de-DE"/>
              <a:pPr algn="r" eaLnBrk="1" hangingPunct="1">
                <a:spcBef>
                  <a:spcPct val="0"/>
                </a:spcBef>
              </a:pPr>
              <a:t>16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645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3608E45-577A-4CA4-A638-A55D77A764F4}" type="slidenum">
              <a:rPr lang="de-CH" altLang="de-DE"/>
              <a:pPr algn="r" eaLnBrk="1" hangingPunct="1">
                <a:spcBef>
                  <a:spcPct val="0"/>
                </a:spcBef>
              </a:pPr>
              <a:t>17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358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B330FA0-862B-4171-9C05-2C0476975307}" type="slidenum">
              <a:rPr lang="de-CH" altLang="de-DE"/>
              <a:pPr algn="r" eaLnBrk="1" hangingPunct="1">
                <a:spcBef>
                  <a:spcPct val="0"/>
                </a:spcBef>
              </a:pPr>
              <a:t>3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0DFE41C-AF78-4CD9-BD6E-1729849C7949}" type="slidenum">
              <a:rPr lang="de-CH" altLang="de-DE"/>
              <a:pPr algn="r" eaLnBrk="1" hangingPunct="1">
                <a:spcBef>
                  <a:spcPct val="0"/>
                </a:spcBef>
              </a:pPr>
              <a:t>4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399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0E0AB65-AA98-49F3-9966-67FA60AC3D89}" type="slidenum">
              <a:rPr lang="de-CH" altLang="de-DE"/>
              <a:pPr algn="r" eaLnBrk="1" hangingPunct="1">
                <a:spcBef>
                  <a:spcPct val="0"/>
                </a:spcBef>
              </a:pPr>
              <a:t>5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419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FC00315-D786-464C-B19A-7DB131AF624E}" type="slidenum">
              <a:rPr lang="de-CH" altLang="de-DE"/>
              <a:pPr algn="r" eaLnBrk="1" hangingPunct="1">
                <a:spcBef>
                  <a:spcPct val="0"/>
                </a:spcBef>
              </a:pPr>
              <a:t>6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0DE4FB6-E6FE-4F46-9009-C9B27100544B}" type="slidenum">
              <a:rPr lang="de-CH" altLang="de-DE"/>
              <a:pPr algn="r" eaLnBrk="1" hangingPunct="1">
                <a:spcBef>
                  <a:spcPct val="0"/>
                </a:spcBef>
              </a:pPr>
              <a:t>7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A39C0CE-11E2-4C6C-88DA-A604EB517EF2}" type="slidenum">
              <a:rPr lang="de-CH" altLang="de-DE"/>
              <a:pPr algn="r" eaLnBrk="1" hangingPunct="1">
                <a:spcBef>
                  <a:spcPct val="0"/>
                </a:spcBef>
              </a:pPr>
              <a:t>8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6DFBB6A-48BF-4B66-9C16-9776667D7530}" type="slidenum">
              <a:rPr lang="de-CH" altLang="de-DE"/>
              <a:pPr algn="r" eaLnBrk="1" hangingPunct="1">
                <a:spcBef>
                  <a:spcPct val="0"/>
                </a:spcBef>
              </a:pPr>
              <a:t>9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de-CH" altLang="de-DE"/>
          </a:p>
        </p:txBody>
      </p:sp>
      <p:sp>
        <p:nvSpPr>
          <p:cNvPr id="501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B35607B-065A-4C3E-AD4D-387107F4DBE8}" type="slidenum">
              <a:rPr lang="de-CH" altLang="de-DE"/>
              <a:pPr algn="r" eaLnBrk="1" hangingPunct="1">
                <a:spcBef>
                  <a:spcPct val="0"/>
                </a:spcBef>
              </a:pPr>
              <a:t>10</a:t>
            </a:fld>
            <a:endParaRPr lang="de-CH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F870B-EFE6-4AF4-9413-B1D6A193CCCB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95749-EAEE-465D-BF9E-7A6C9EB3AF81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53992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208C6-DB95-425B-8F19-C166C45C19AB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5A9C9-4338-4AD6-9EAD-57A96E91E7B5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09458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6398A-2ECA-4B8C-8F52-0352FE52FC04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AD8CA-CE21-4947-9EDB-F529CF51EDFB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973532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21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/>
          <p:cNvSpPr/>
          <p:nvPr userDrawn="1"/>
        </p:nvSpPr>
        <p:spPr>
          <a:xfrm>
            <a:off x="0" y="1981765"/>
            <a:ext cx="7740000" cy="1782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/>
          <p:cNvSpPr/>
          <p:nvPr userDrawn="1"/>
        </p:nvSpPr>
        <p:spPr>
          <a:xfrm>
            <a:off x="0" y="5418000"/>
            <a:ext cx="9144000" cy="144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080000" y="565662"/>
            <a:ext cx="3132000" cy="2592387"/>
            <a:chOff x="0" y="0"/>
            <a:chExt cx="1656000" cy="1296000"/>
          </a:xfrm>
        </p:grpSpPr>
        <p:sp>
          <p:nvSpPr>
            <p:cNvPr id="10" name="Rounded Rectangle 9"/>
            <p:cNvSpPr/>
            <p:nvPr userDrawn="1"/>
          </p:nvSpPr>
          <p:spPr>
            <a:xfrm>
              <a:off x="0" y="0"/>
              <a:ext cx="1656000" cy="129600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2" name="Text Box 27"/>
            <p:cNvSpPr txBox="1"/>
            <p:nvPr userDrawn="1"/>
          </p:nvSpPr>
          <p:spPr>
            <a:xfrm>
              <a:off x="86264" y="379562"/>
              <a:ext cx="1457865" cy="785004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ts val="1200"/>
                </a:lnSpc>
                <a:spcAft>
                  <a:spcPts val="800"/>
                </a:spcAft>
              </a:pPr>
              <a:endParaRPr lang="en-AU" sz="9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393" y="830853"/>
            <a:ext cx="2648024" cy="13845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00" y="2816866"/>
            <a:ext cx="6660000" cy="2112012"/>
          </a:xfrm>
        </p:spPr>
        <p:txBody>
          <a:bodyPr lIns="0" tIns="0" rIns="0" bIns="0" anchor="ctr" anchorCtr="0"/>
          <a:lstStyle>
            <a:lvl1pPr algn="l">
              <a:defRPr sz="4500"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5417188"/>
            <a:ext cx="7740000" cy="1782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000" y="5756421"/>
            <a:ext cx="6858000" cy="962801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9716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rIns="0" bIns="0" anchor="t" anchorCtr="0"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32202"/>
          </a:xfrm>
        </p:spPr>
        <p:txBody>
          <a:bodyPr lIns="0" tIns="0" rIns="0" bIns="0"/>
          <a:lstStyle>
            <a:lvl1pPr marL="216000" indent="-2160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defRPr/>
            </a:lvl1pPr>
            <a:lvl2pPr indent="-180000">
              <a:lnSpc>
                <a:spcPct val="100000"/>
              </a:lnSpc>
              <a:spcBef>
                <a:spcPts val="600"/>
              </a:spcBef>
              <a:defRPr/>
            </a:lvl2pPr>
            <a:lvl3pPr indent="-180000">
              <a:lnSpc>
                <a:spcPct val="100000"/>
              </a:lnSpc>
              <a:spcBef>
                <a:spcPts val="600"/>
              </a:spcBef>
              <a:defRPr/>
            </a:lvl3pPr>
            <a:lvl4pPr indent="-180000">
              <a:lnSpc>
                <a:spcPct val="100000"/>
              </a:lnSpc>
              <a:spcBef>
                <a:spcPts val="600"/>
              </a:spcBef>
              <a:defRPr/>
            </a:lvl4pPr>
            <a:lvl5pPr indent="-180000"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0" name="Rounded Rectangle 39"/>
          <p:cNvSpPr/>
          <p:nvPr userDrawn="1"/>
        </p:nvSpPr>
        <p:spPr>
          <a:xfrm>
            <a:off x="7272000" y="5875948"/>
            <a:ext cx="1455223" cy="878339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83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rIns="0" bIns="0" anchor="t" anchorCtr="0"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3732202"/>
          </a:xfr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  <a:defRPr b="1"/>
            </a:lvl1pPr>
            <a:lvl2pPr marL="0" indent="-180000">
              <a:lnSpc>
                <a:spcPct val="100000"/>
              </a:lnSpc>
              <a:spcBef>
                <a:spcPts val="600"/>
              </a:spcBef>
              <a:defRPr baseline="0"/>
            </a:lvl2pPr>
            <a:lvl3pPr indent="-180000">
              <a:lnSpc>
                <a:spcPct val="100000"/>
              </a:lnSpc>
              <a:spcBef>
                <a:spcPts val="600"/>
              </a:spcBef>
              <a:defRPr/>
            </a:lvl3pPr>
            <a:lvl4pPr indent="-180000">
              <a:lnSpc>
                <a:spcPct val="100000"/>
              </a:lnSpc>
              <a:spcBef>
                <a:spcPts val="600"/>
              </a:spcBef>
              <a:defRPr/>
            </a:lvl4pPr>
            <a:lvl5pPr indent="-180000"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Dot point copy</a:t>
            </a:r>
          </a:p>
          <a:p>
            <a:pPr lvl="1"/>
            <a:r>
              <a:rPr lang="en-US" dirty="0"/>
              <a:t>Dot point copy</a:t>
            </a:r>
          </a:p>
          <a:p>
            <a:pPr lvl="1"/>
            <a:r>
              <a:rPr lang="en-US" dirty="0"/>
              <a:t>Dot point copy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Dot point copy</a:t>
            </a:r>
          </a:p>
          <a:p>
            <a:pPr lvl="1"/>
            <a:r>
              <a:rPr lang="en-US" dirty="0"/>
              <a:t>Dot point copy</a:t>
            </a:r>
          </a:p>
          <a:p>
            <a:pPr lvl="1"/>
            <a:r>
              <a:rPr lang="en-US" dirty="0"/>
              <a:t>Dot point copy</a:t>
            </a:r>
          </a:p>
        </p:txBody>
      </p:sp>
      <p:sp>
        <p:nvSpPr>
          <p:cNvPr id="40" name="Rounded Rectangle 39"/>
          <p:cNvSpPr/>
          <p:nvPr userDrawn="1"/>
        </p:nvSpPr>
        <p:spPr>
          <a:xfrm>
            <a:off x="7272000" y="5875948"/>
            <a:ext cx="1455223" cy="878339"/>
          </a:xfrm>
          <a:prstGeom prst="round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1247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 lIns="0" tIns="0" rIns="0" bIns="0" anchor="t" anchorCtr="0"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lIns="0" tIns="0" rIns="0" bIns="0"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363505"/>
          </a:xfrm>
        </p:spPr>
        <p:txBody>
          <a:bodyPr lIns="0" tIns="0" rIns="0" bIns="0"/>
          <a:lstStyle>
            <a:lvl1pPr marL="180000" indent="-180000">
              <a:lnSpc>
                <a:spcPct val="100000"/>
              </a:lnSpc>
              <a:defRPr/>
            </a:lvl1pPr>
            <a:lvl2pPr indent="-180000">
              <a:lnSpc>
                <a:spcPct val="100000"/>
              </a:lnSpc>
              <a:defRPr/>
            </a:lvl2pPr>
            <a:lvl3pPr indent="-180000">
              <a:lnSpc>
                <a:spcPct val="100000"/>
              </a:lnSpc>
              <a:defRPr/>
            </a:lvl3pPr>
            <a:lvl4pPr indent="-180000">
              <a:lnSpc>
                <a:spcPct val="100000"/>
              </a:lnSpc>
              <a:defRPr/>
            </a:lvl4pPr>
            <a:lvl5pPr indent="-180000"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lIns="0" tIns="0" rIns="0" bIns="0"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363505"/>
          </a:xfrm>
        </p:spPr>
        <p:txBody>
          <a:bodyPr lIns="0" tIns="0" rIns="0" bIns="0"/>
          <a:lstStyle>
            <a:lvl1pPr marL="180000" indent="-180000">
              <a:lnSpc>
                <a:spcPct val="100000"/>
              </a:lnSpc>
              <a:defRPr/>
            </a:lvl1pPr>
            <a:lvl2pPr indent="-180000">
              <a:lnSpc>
                <a:spcPct val="100000"/>
              </a:lnSpc>
              <a:defRPr/>
            </a:lvl2pPr>
            <a:lvl3pPr indent="-180000">
              <a:lnSpc>
                <a:spcPct val="100000"/>
              </a:lnSpc>
              <a:defRPr/>
            </a:lvl3pPr>
            <a:lvl4pPr indent="-180000">
              <a:lnSpc>
                <a:spcPct val="100000"/>
              </a:lnSpc>
              <a:defRPr/>
            </a:lvl4pPr>
            <a:lvl5pPr indent="-180000"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11626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rIns="0" bIns="0" anchor="t" anchorCtr="0"/>
          <a:lstStyle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6364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04177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427710"/>
            <a:ext cx="7488000" cy="17823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/>
          <p:cNvSpPr/>
          <p:nvPr userDrawn="1"/>
        </p:nvSpPr>
        <p:spPr>
          <a:xfrm>
            <a:off x="6192000" y="6427710"/>
            <a:ext cx="1296000" cy="1782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277981" y="6427144"/>
            <a:ext cx="122464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www.iea-shc.org</a:t>
            </a:r>
            <a:endParaRPr lang="en-AU" sz="11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850" y="6172238"/>
            <a:ext cx="876346" cy="458199"/>
          </a:xfrm>
          <a:prstGeom prst="rect">
            <a:avLst/>
          </a:prstGeom>
        </p:spPr>
      </p:pic>
      <p:sp>
        <p:nvSpPr>
          <p:cNvPr id="14" name="Slide Number Placeholder 4"/>
          <p:cNvSpPr txBox="1">
            <a:spLocks/>
          </p:cNvSpPr>
          <p:nvPr userDrawn="1"/>
        </p:nvSpPr>
        <p:spPr>
          <a:xfrm>
            <a:off x="628650" y="6368145"/>
            <a:ext cx="2057400" cy="20925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l" defTabSz="9144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C87A38-AD25-4D3F-B024-A11EBB34F565}" type="slidenum">
              <a:rPr lang="en-AU" smtClean="0">
                <a:solidFill>
                  <a:schemeClr val="bg1"/>
                </a:solidFill>
              </a:rPr>
              <a:pPr/>
              <a:t>‹#›</a:t>
            </a:fld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04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2523997"/>
            <a:ext cx="9144000" cy="259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1080000" y="1947831"/>
            <a:ext cx="3132000" cy="2592387"/>
            <a:chOff x="0" y="0"/>
            <a:chExt cx="1656000" cy="1296000"/>
          </a:xfrm>
        </p:grpSpPr>
        <p:sp>
          <p:nvSpPr>
            <p:cNvPr id="20" name="Rounded Rectangle 19"/>
            <p:cNvSpPr/>
            <p:nvPr userDrawn="1"/>
          </p:nvSpPr>
          <p:spPr>
            <a:xfrm>
              <a:off x="0" y="0"/>
              <a:ext cx="1656000" cy="1296000"/>
            </a:xfrm>
            <a:prstGeom prst="round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21" name="Text Box 27"/>
            <p:cNvSpPr txBox="1"/>
            <p:nvPr userDrawn="1"/>
          </p:nvSpPr>
          <p:spPr>
            <a:xfrm>
              <a:off x="86264" y="379562"/>
              <a:ext cx="1457865" cy="785004"/>
            </a:xfrm>
            <a:prstGeom prst="rect">
              <a:avLst/>
            </a:prstGeom>
            <a:solidFill>
              <a:sysClr val="window" lastClr="FFFFFF"/>
            </a:solidFill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ts val="1200"/>
                </a:lnSpc>
                <a:spcAft>
                  <a:spcPts val="800"/>
                </a:spcAft>
              </a:pPr>
              <a:endParaRPr lang="en-AU" sz="9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sp>
        <p:nvSpPr>
          <p:cNvPr id="24" name="TextBox 23"/>
          <p:cNvSpPr txBox="1"/>
          <p:nvPr userDrawn="1"/>
        </p:nvSpPr>
        <p:spPr>
          <a:xfrm>
            <a:off x="1080000" y="1947831"/>
            <a:ext cx="7255736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300" dirty="0">
                <a:solidFill>
                  <a:srgbClr val="FF0000"/>
                </a:solidFill>
              </a:rPr>
              <a:t>www.iea-shc.org</a:t>
            </a:r>
            <a:endParaRPr lang="en-AU" sz="330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393" y="3000422"/>
            <a:ext cx="2648024" cy="1384524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2523997"/>
            <a:ext cx="7272000" cy="1782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645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6C413-2465-4ABD-88BC-5A3A7CBDD44F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BB803-2968-4F3A-9F46-42C2399C7B12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56818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A3736-7703-49F7-8B22-B3AA407FAC90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4E7D2-D575-43D3-984F-605B37965706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82858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1CC66-79D6-4CE0-8368-9BF0D650F73B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87881-0FD5-4898-93A5-437457CF81F8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9774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72F95-0951-4330-8B6E-4C6E0F46AF2C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FD60C-E303-45AD-B143-4D4C7E8750F6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68583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C5AD2-E82F-4042-964B-F0DFA8A0A177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62D7D-5414-4DA6-B91A-5B25D07C88D3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238229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422D8-AE61-44DA-9676-D2811740EB4F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5CCFC-719F-44D3-9DEC-0BE11820F16B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42839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5506E-C029-40C4-8318-E123C490971C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5C83F-9F89-4629-86F2-040162EC0243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80476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AEBE8-FE5B-4BEE-A4CC-97DE3EE16BCB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BF2DC-A231-4B05-871F-1754C0A7AD7F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34312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title style</a:t>
            </a:r>
            <a:endParaRPr lang="de-CH" altLang="de-DE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  <a:p>
            <a:pPr lvl="3"/>
            <a:r>
              <a:rPr lang="en-US" altLang="de-DE"/>
              <a:t>Fourth level</a:t>
            </a:r>
          </a:p>
          <a:p>
            <a:pPr lvl="4"/>
            <a:r>
              <a:rPr lang="en-US" altLang="de-DE"/>
              <a:t>Fifth level</a:t>
            </a:r>
            <a:endParaRPr lang="de-CH" alt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B6850-C627-4E8A-8EB0-3859A4C0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020EE7-2EDE-43D9-8BA5-19C98F5AC966}" type="datetimeFigureOut">
              <a:rPr lang="de-CH"/>
              <a:pPr>
                <a:defRPr/>
              </a:pPr>
              <a:t>20.06.2019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A6D5C-DBE6-4CBC-A018-B80DDD6F97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0B0DE-5BCB-4565-B4E4-1D9EC42ADE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2606072-CC8D-4019-8B0A-5279A0B13F9C}" type="slidenum">
              <a:rPr lang="de-CH" altLang="de-DE"/>
              <a:pPr>
                <a:defRPr/>
              </a:pPr>
              <a:t>‹#›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87A38-AD25-4D3F-B024-A11EBB34F56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605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0000" y="2816866"/>
            <a:ext cx="7236416" cy="2112012"/>
          </a:xfrm>
        </p:spPr>
        <p:txBody>
          <a:bodyPr>
            <a:normAutofit fontScale="90000"/>
          </a:bodyPr>
          <a:lstStyle/>
          <a:p>
            <a:r>
              <a:rPr lang="en-GB" dirty="0"/>
              <a:t>Visualization of energy flows in PVT systems</a:t>
            </a:r>
            <a:br>
              <a:rPr lang="de-DE" dirty="0"/>
            </a:br>
            <a:br>
              <a:rPr lang="de-DE" dirty="0"/>
            </a:br>
            <a:r>
              <a:rPr lang="en-GB" sz="2700" dirty="0"/>
              <a:t>Template and Examples</a:t>
            </a:r>
            <a:br>
              <a:rPr lang="en-GB" sz="2700" dirty="0">
                <a:solidFill>
                  <a:srgbClr val="3366FF"/>
                </a:solidFill>
              </a:rPr>
            </a:br>
            <a:r>
              <a:rPr lang="en-GB" sz="2700" dirty="0">
                <a:solidFill>
                  <a:srgbClr val="3366FF"/>
                </a:solidFill>
              </a:rPr>
              <a:t>A companion document of Report D4 of Task 60</a:t>
            </a:r>
            <a:br>
              <a:rPr lang="en-GB" sz="2700" dirty="0">
                <a:solidFill>
                  <a:srgbClr val="3366FF"/>
                </a:solidFill>
              </a:rPr>
            </a:br>
            <a:r>
              <a:rPr lang="en-GB" sz="2700" dirty="0">
                <a:solidFill>
                  <a:srgbClr val="3366FF"/>
                </a:solidFill>
              </a:rPr>
              <a:t>DOI: 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visualization scheme for the uniform representation of combined electrical and thermal energy flows in PVT systems</a:t>
            </a:r>
          </a:p>
          <a:p>
            <a:r>
              <a:rPr lang="de-DE" dirty="0"/>
              <a:t>Danny Jonas</a:t>
            </a:r>
          </a:p>
        </p:txBody>
      </p:sp>
      <p:pic>
        <p:nvPicPr>
          <p:cNvPr id="4" name="Picture 2" descr="Task 60 - PVT Systems">
            <a:extLst>
              <a:ext uri="{FF2B5EF4-FFF2-40B4-BE49-F238E27FC236}">
                <a16:creationId xmlns:a16="http://schemas.microsoft.com/office/drawing/2014/main" id="{66AA49D8-797D-4E0A-AFDF-0B9758D1A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583" y="5828845"/>
            <a:ext cx="1212194" cy="882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752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9155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4640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600" i="1">
                <a:latin typeface="Arial" panose="020B0604020202020204" pitchFamily="34" charset="0"/>
              </a:rPr>
              <a:t>Serial concept with cold side storage,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9157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49161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49162" name="Rectangle 28"/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Storage (source)</a:t>
            </a:r>
          </a:p>
        </p:txBody>
      </p:sp>
      <p:sp>
        <p:nvSpPr>
          <p:cNvPr id="49163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49164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49165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49166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49167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49169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49171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9172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49173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74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9175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9176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49177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49178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49179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80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81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84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85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86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87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49188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89" name="AutoShape 21"/>
          <p:cNvCxnSpPr>
            <a:cxnSpLocks noChangeShapeType="1"/>
          </p:cNvCxnSpPr>
          <p:nvPr/>
        </p:nvCxnSpPr>
        <p:spPr bwMode="auto">
          <a:xfrm rot="5400000">
            <a:off x="3060700" y="-98424"/>
            <a:ext cx="504825" cy="2374900"/>
          </a:xfrm>
          <a:prstGeom prst="bentConnector3">
            <a:avLst>
              <a:gd name="adj1" fmla="val 7578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9190" name="AutoShape 21"/>
          <p:cNvCxnSpPr>
            <a:cxnSpLocks noChangeShapeType="1"/>
          </p:cNvCxnSpPr>
          <p:nvPr/>
        </p:nvCxnSpPr>
        <p:spPr bwMode="auto">
          <a:xfrm rot="16200000" flipH="1">
            <a:off x="1871663" y="1809750"/>
            <a:ext cx="647700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91" name="AutoShape 21"/>
          <p:cNvCxnSpPr>
            <a:cxnSpLocks noChangeShapeType="1"/>
          </p:cNvCxnSpPr>
          <p:nvPr/>
        </p:nvCxnSpPr>
        <p:spPr bwMode="auto">
          <a:xfrm rot="16200000" flipH="1">
            <a:off x="3311525" y="2673351"/>
            <a:ext cx="504825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92" name="AutoShape 21"/>
          <p:cNvCxnSpPr>
            <a:cxnSpLocks noChangeShapeType="1"/>
          </p:cNvCxnSpPr>
          <p:nvPr/>
        </p:nvCxnSpPr>
        <p:spPr bwMode="auto">
          <a:xfrm>
            <a:off x="1763713" y="1917700"/>
            <a:ext cx="2232025" cy="1727200"/>
          </a:xfrm>
          <a:prstGeom prst="bentConnector3">
            <a:avLst>
              <a:gd name="adj1" fmla="val 69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93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49194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9195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9196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9197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9198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9199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1203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3095625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600" i="1">
                <a:latin typeface="Arial" panose="020B0604020202020204" pitchFamily="34" charset="0"/>
              </a:rPr>
              <a:t>Parallel and serial concept with cold side storage (excl. source),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1205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1207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51209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51210" name="Rectangle 28"/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Storage (source)</a:t>
            </a:r>
          </a:p>
        </p:txBody>
      </p:sp>
      <p:sp>
        <p:nvSpPr>
          <p:cNvPr id="51211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51212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51213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51214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51215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51217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51219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1220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51221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22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1223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1224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51225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51226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51227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28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29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0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33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34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35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36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51237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38" name="AutoShape 21"/>
          <p:cNvCxnSpPr>
            <a:cxnSpLocks noChangeShapeType="1"/>
          </p:cNvCxnSpPr>
          <p:nvPr/>
        </p:nvCxnSpPr>
        <p:spPr bwMode="auto">
          <a:xfrm rot="5400000">
            <a:off x="3060700" y="-98424"/>
            <a:ext cx="504825" cy="2374900"/>
          </a:xfrm>
          <a:prstGeom prst="bentConnector3">
            <a:avLst>
              <a:gd name="adj1" fmla="val 7578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1239" name="AutoShape 21"/>
          <p:cNvCxnSpPr>
            <a:cxnSpLocks noChangeShapeType="1"/>
          </p:cNvCxnSpPr>
          <p:nvPr/>
        </p:nvCxnSpPr>
        <p:spPr bwMode="auto">
          <a:xfrm rot="16200000" flipH="1">
            <a:off x="1871663" y="1809750"/>
            <a:ext cx="647700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40" name="AutoShape 21"/>
          <p:cNvCxnSpPr>
            <a:cxnSpLocks noChangeShapeType="1"/>
          </p:cNvCxnSpPr>
          <p:nvPr/>
        </p:nvCxnSpPr>
        <p:spPr bwMode="auto">
          <a:xfrm rot="16200000" flipH="1">
            <a:off x="3311525" y="2673351"/>
            <a:ext cx="504825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41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51242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43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44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45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46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47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3251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600" i="1">
                <a:latin typeface="Arial" panose="020B0604020202020204" pitchFamily="34" charset="0"/>
              </a:rPr>
              <a:t>Parallel and serial concept with cold side storage,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3253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3255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53257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53258" name="Rectangle 28"/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Storage (source)</a:t>
            </a:r>
          </a:p>
        </p:txBody>
      </p:sp>
      <p:sp>
        <p:nvSpPr>
          <p:cNvPr id="53259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53260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53261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53262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53263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53265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53267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3268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53269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70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3271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3272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53273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53274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53275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6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7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78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81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82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83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84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53285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86" name="AutoShape 21"/>
          <p:cNvCxnSpPr>
            <a:cxnSpLocks noChangeShapeType="1"/>
          </p:cNvCxnSpPr>
          <p:nvPr/>
        </p:nvCxnSpPr>
        <p:spPr bwMode="auto">
          <a:xfrm rot="5400000">
            <a:off x="3060700" y="-98424"/>
            <a:ext cx="504825" cy="2374900"/>
          </a:xfrm>
          <a:prstGeom prst="bentConnector3">
            <a:avLst>
              <a:gd name="adj1" fmla="val 7578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3287" name="AutoShape 21"/>
          <p:cNvCxnSpPr>
            <a:cxnSpLocks noChangeShapeType="1"/>
          </p:cNvCxnSpPr>
          <p:nvPr/>
        </p:nvCxnSpPr>
        <p:spPr bwMode="auto">
          <a:xfrm rot="16200000" flipH="1">
            <a:off x="1871663" y="1809750"/>
            <a:ext cx="647700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88" name="AutoShape 21"/>
          <p:cNvCxnSpPr>
            <a:cxnSpLocks noChangeShapeType="1"/>
          </p:cNvCxnSpPr>
          <p:nvPr/>
        </p:nvCxnSpPr>
        <p:spPr bwMode="auto">
          <a:xfrm rot="16200000" flipH="1">
            <a:off x="3311525" y="2673351"/>
            <a:ext cx="504825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89" name="AutoShape 21"/>
          <p:cNvCxnSpPr>
            <a:cxnSpLocks noChangeShapeType="1"/>
          </p:cNvCxnSpPr>
          <p:nvPr/>
        </p:nvCxnSpPr>
        <p:spPr bwMode="auto">
          <a:xfrm>
            <a:off x="1763713" y="1917700"/>
            <a:ext cx="2232025" cy="1727200"/>
          </a:xfrm>
          <a:prstGeom prst="bentConnector3">
            <a:avLst>
              <a:gd name="adj1" fmla="val 69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90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53291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3292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3293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3294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3295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3296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5299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Serial and regenerative GSHP concept with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5301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0727" name="Rectangle 14">
            <a:extLst>
              <a:ext uri="{FF2B5EF4-FFF2-40B4-BE49-F238E27FC236}">
                <a16:creationId xmlns:a16="http://schemas.microsoft.com/office/drawing/2014/main" id="{FD576187-4586-4056-AD7F-ED62803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AU" altLang="de-DE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55305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55307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55308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55309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55310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55311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55313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55315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5316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55317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318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5319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5320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55321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55322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55323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24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325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28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29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30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331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55332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33" name="AutoShape 21"/>
          <p:cNvCxnSpPr>
            <a:cxnSpLocks noChangeShapeType="1"/>
          </p:cNvCxnSpPr>
          <p:nvPr/>
        </p:nvCxnSpPr>
        <p:spPr bwMode="auto">
          <a:xfrm rot="16200000" flipH="1">
            <a:off x="2628107" y="1340644"/>
            <a:ext cx="2376487" cy="13684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34" name="AutoShape 21"/>
          <p:cNvCxnSpPr>
            <a:cxnSpLocks noChangeShapeType="1"/>
          </p:cNvCxnSpPr>
          <p:nvPr/>
        </p:nvCxnSpPr>
        <p:spPr bwMode="auto">
          <a:xfrm rot="16200000" flipH="1">
            <a:off x="2159794" y="1521619"/>
            <a:ext cx="1439863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335" name="AutoShape 21"/>
          <p:cNvCxnSpPr>
            <a:cxnSpLocks noChangeShapeType="1"/>
          </p:cNvCxnSpPr>
          <p:nvPr/>
        </p:nvCxnSpPr>
        <p:spPr bwMode="auto">
          <a:xfrm flipV="1">
            <a:off x="2270125" y="549275"/>
            <a:ext cx="358775" cy="1081088"/>
          </a:xfrm>
          <a:prstGeom prst="bentConnector3">
            <a:avLst>
              <a:gd name="adj1" fmla="val 49556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336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55337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338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339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340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341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342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7347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Parallel, serial and regenerative GSHP concept with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7349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0727" name="Rectangle 14">
            <a:extLst>
              <a:ext uri="{FF2B5EF4-FFF2-40B4-BE49-F238E27FC236}">
                <a16:creationId xmlns:a16="http://schemas.microsoft.com/office/drawing/2014/main" id="{FD576187-4586-4056-AD7F-ED62803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AU" altLang="de-DE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57353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57355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57356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57357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57358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57359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57361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57363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7364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57365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66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7367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7368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57369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57370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57371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72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73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74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77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78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79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80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57381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82" name="AutoShape 21"/>
          <p:cNvCxnSpPr>
            <a:cxnSpLocks noChangeShapeType="1"/>
          </p:cNvCxnSpPr>
          <p:nvPr/>
        </p:nvCxnSpPr>
        <p:spPr bwMode="auto">
          <a:xfrm rot="16200000" flipH="1">
            <a:off x="2628107" y="1340644"/>
            <a:ext cx="2376487" cy="13684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83" name="AutoShape 21"/>
          <p:cNvCxnSpPr>
            <a:cxnSpLocks noChangeShapeType="1"/>
          </p:cNvCxnSpPr>
          <p:nvPr/>
        </p:nvCxnSpPr>
        <p:spPr bwMode="auto">
          <a:xfrm rot="16200000" flipH="1">
            <a:off x="2159794" y="1521619"/>
            <a:ext cx="1439863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84" name="AutoShape 21"/>
          <p:cNvCxnSpPr>
            <a:cxnSpLocks noChangeShapeType="1"/>
          </p:cNvCxnSpPr>
          <p:nvPr/>
        </p:nvCxnSpPr>
        <p:spPr bwMode="auto">
          <a:xfrm flipV="1">
            <a:off x="2270125" y="549275"/>
            <a:ext cx="358775" cy="1081088"/>
          </a:xfrm>
          <a:prstGeom prst="bentConnector3">
            <a:avLst>
              <a:gd name="adj1" fmla="val 49556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85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57386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7387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7388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7389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7390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7391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9395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Solar thermal heating system with PVT, gas boiler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0725" name="Rectangle 34">
            <a:extLst>
              <a:ext uri="{FF2B5EF4-FFF2-40B4-BE49-F238E27FC236}">
                <a16:creationId xmlns:a16="http://schemas.microsoft.com/office/drawing/2014/main" id="{ABBA69D9-913F-4471-8F2D-49FDA0432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noFill/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AU" altLang="de-DE" sz="1800" dirty="0">
                <a:solidFill>
                  <a:schemeClr val="bg1">
                    <a:lumMod val="65000"/>
                  </a:schemeClr>
                </a:solidFill>
              </a:rPr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0727" name="Rectangle 14">
            <a:extLst>
              <a:ext uri="{FF2B5EF4-FFF2-40B4-BE49-F238E27FC236}">
                <a16:creationId xmlns:a16="http://schemas.microsoft.com/office/drawing/2014/main" id="{FD576187-4586-4056-AD7F-ED62803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AU" altLang="de-DE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59401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59403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59404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59405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59406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59407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59408" name="Rectangle 47"/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solidFill>
            <a:srgbClr val="FF9900"/>
          </a:solid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Gas boiler</a:t>
            </a:r>
          </a:p>
        </p:txBody>
      </p:sp>
      <p:cxnSp>
        <p:nvCxnSpPr>
          <p:cNvPr id="59409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59411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9412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Gas</a:t>
            </a:r>
          </a:p>
        </p:txBody>
      </p:sp>
      <p:cxnSp>
        <p:nvCxnSpPr>
          <p:cNvPr id="59413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414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9415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9416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59417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59418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59419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0" name="AutoShape 23"/>
          <p:cNvCxnSpPr>
            <a:cxnSpLocks noChangeShapeType="1"/>
            <a:stCxn id="59408" idx="2"/>
          </p:cNvCxnSpPr>
          <p:nvPr/>
        </p:nvCxnSpPr>
        <p:spPr bwMode="auto">
          <a:xfrm rot="16200000" flipH="1">
            <a:off x="6084094" y="4509294"/>
            <a:ext cx="433388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421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423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4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5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426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59427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8" name="AutoShape 25"/>
          <p:cNvCxnSpPr>
            <a:cxnSpLocks noChangeShapeType="1"/>
            <a:endCxn id="59408" idx="1"/>
          </p:cNvCxnSpPr>
          <p:nvPr/>
        </p:nvCxnSpPr>
        <p:spPr bwMode="auto">
          <a:xfrm flipV="1">
            <a:off x="1068388" y="4437063"/>
            <a:ext cx="4295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9429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59430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9431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9432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9433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9434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9435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61443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Air conditioning system with PVT, electrical heating rod for DHW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61445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 Cond.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61447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61449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61451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61452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61453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61454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61455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61456" name="Rectangle 47"/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solidFill>
            <a:srgbClr val="FF9900"/>
          </a:solid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Heating rod</a:t>
            </a:r>
          </a:p>
        </p:txBody>
      </p:sp>
      <p:cxnSp>
        <p:nvCxnSpPr>
          <p:cNvPr id="61457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61459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460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61461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62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61463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61464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61465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61466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61467" name="AutoShape 21"/>
          <p:cNvCxnSpPr>
            <a:cxnSpLocks noChangeShapeType="1"/>
          </p:cNvCxnSpPr>
          <p:nvPr/>
        </p:nvCxnSpPr>
        <p:spPr bwMode="auto">
          <a:xfrm>
            <a:off x="2268538" y="1882775"/>
            <a:ext cx="5832475" cy="754063"/>
          </a:xfrm>
          <a:prstGeom prst="bentConnector3">
            <a:avLst>
              <a:gd name="adj1" fmla="val 30727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68" name="AutoShape 25"/>
          <p:cNvCxnSpPr>
            <a:cxnSpLocks noChangeShapeType="1"/>
          </p:cNvCxnSpPr>
          <p:nvPr/>
        </p:nvCxnSpPr>
        <p:spPr bwMode="auto">
          <a:xfrm rot="5400000">
            <a:off x="3455194" y="2024857"/>
            <a:ext cx="23764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69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70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73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4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75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61476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7" name="AutoShape 21"/>
          <p:cNvCxnSpPr>
            <a:cxnSpLocks noChangeShapeType="1"/>
          </p:cNvCxnSpPr>
          <p:nvPr/>
        </p:nvCxnSpPr>
        <p:spPr bwMode="auto">
          <a:xfrm>
            <a:off x="1042988" y="3502025"/>
            <a:ext cx="4321175" cy="935038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78" name="AutoShape 23"/>
          <p:cNvCxnSpPr>
            <a:cxnSpLocks noChangeShapeType="1"/>
          </p:cNvCxnSpPr>
          <p:nvPr/>
        </p:nvCxnSpPr>
        <p:spPr bwMode="auto">
          <a:xfrm rot="16200000" flipH="1">
            <a:off x="6084094" y="4509294"/>
            <a:ext cx="433388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Verbinder: gewinkelt 51">
            <a:extLst>
              <a:ext uri="{FF2B5EF4-FFF2-40B4-BE49-F238E27FC236}">
                <a16:creationId xmlns:a16="http://schemas.microsoft.com/office/drawing/2014/main" id="{D6A5177D-98D4-4C6A-B215-9C1829C623E3}"/>
              </a:ext>
            </a:extLst>
          </p:cNvPr>
          <p:cNvCxnSpPr>
            <a:cxnSpLocks/>
          </p:cNvCxnSpPr>
          <p:nvPr/>
        </p:nvCxnSpPr>
        <p:spPr>
          <a:xfrm rot="5400000">
            <a:off x="5077619" y="3356769"/>
            <a:ext cx="1582738" cy="0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0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61481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82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83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84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85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486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61487" name="AutoShape 24"/>
          <p:cNvCxnSpPr>
            <a:cxnSpLocks noChangeShapeType="1"/>
          </p:cNvCxnSpPr>
          <p:nvPr/>
        </p:nvCxnSpPr>
        <p:spPr bwMode="auto">
          <a:xfrm flipV="1">
            <a:off x="900113" y="1230313"/>
            <a:ext cx="0" cy="1982787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900113" y="1233488"/>
            <a:ext cx="7178675" cy="649287"/>
          </a:xfrm>
          <a:prstGeom prst="bentConnector3">
            <a:avLst>
              <a:gd name="adj1" fmla="val 93122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489" name="AutoShape 21"/>
          <p:cNvCxnSpPr>
            <a:cxnSpLocks noChangeShapeType="1"/>
          </p:cNvCxnSpPr>
          <p:nvPr/>
        </p:nvCxnSpPr>
        <p:spPr bwMode="auto">
          <a:xfrm rot="5400000">
            <a:off x="3060700" y="-98424"/>
            <a:ext cx="504825" cy="2374900"/>
          </a:xfrm>
          <a:prstGeom prst="bentConnector3">
            <a:avLst>
              <a:gd name="adj1" fmla="val 5880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490" name="AutoShape 21"/>
          <p:cNvCxnSpPr>
            <a:cxnSpLocks noChangeShapeType="1"/>
            <a:stCxn id="61445" idx="3"/>
          </p:cNvCxnSpPr>
          <p:nvPr/>
        </p:nvCxnSpPr>
        <p:spPr bwMode="auto">
          <a:xfrm flipV="1">
            <a:off x="5003800" y="2997200"/>
            <a:ext cx="3097213" cy="5048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Air conditioning system with PV and PVT and electrical heating rod for DHW</a:t>
            </a: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63493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 Cond.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63495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63497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63499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63500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63501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63502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63503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63504" name="Rectangle 47"/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solidFill>
            <a:srgbClr val="FF9900"/>
          </a:solid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Heating rod</a:t>
            </a:r>
          </a:p>
        </p:txBody>
      </p:sp>
      <p:cxnSp>
        <p:nvCxnSpPr>
          <p:cNvPr id="63505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63507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3508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63509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10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63511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0984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noFill/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altLang="de-D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Battery Storage</a:t>
            </a:r>
          </a:p>
        </p:txBody>
      </p:sp>
      <p:sp>
        <p:nvSpPr>
          <p:cNvPr id="63513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63514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63515" name="AutoShape 21"/>
          <p:cNvCxnSpPr>
            <a:cxnSpLocks noChangeShapeType="1"/>
          </p:cNvCxnSpPr>
          <p:nvPr/>
        </p:nvCxnSpPr>
        <p:spPr bwMode="auto">
          <a:xfrm>
            <a:off x="3644900" y="1882775"/>
            <a:ext cx="4456113" cy="754063"/>
          </a:xfrm>
          <a:prstGeom prst="bentConnector3">
            <a:avLst>
              <a:gd name="adj1" fmla="val 12806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6" name="AutoShape 25"/>
          <p:cNvCxnSpPr>
            <a:cxnSpLocks noChangeShapeType="1"/>
          </p:cNvCxnSpPr>
          <p:nvPr/>
        </p:nvCxnSpPr>
        <p:spPr bwMode="auto">
          <a:xfrm rot="5400000">
            <a:off x="3455194" y="2024857"/>
            <a:ext cx="23764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3517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8" name="AutoShape 23"/>
          <p:cNvCxnSpPr>
            <a:cxnSpLocks noChangeShapeType="1"/>
            <a:stCxn id="63520" idx="2"/>
          </p:cNvCxnSpPr>
          <p:nvPr/>
        </p:nvCxnSpPr>
        <p:spPr bwMode="auto">
          <a:xfrm rot="5400000">
            <a:off x="723900" y="2246313"/>
            <a:ext cx="1368425" cy="711200"/>
          </a:xfrm>
          <a:prstGeom prst="bentConnector3">
            <a:avLst>
              <a:gd name="adj1" fmla="val 9988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19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20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</a:t>
            </a:r>
          </a:p>
        </p:txBody>
      </p:sp>
      <p:cxnSp>
        <p:nvCxnSpPr>
          <p:cNvPr id="63521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22" name="AutoShape 21"/>
          <p:cNvCxnSpPr>
            <a:cxnSpLocks noChangeShapeType="1"/>
          </p:cNvCxnSpPr>
          <p:nvPr/>
        </p:nvCxnSpPr>
        <p:spPr bwMode="auto">
          <a:xfrm>
            <a:off x="1042988" y="3502025"/>
            <a:ext cx="4321175" cy="935038"/>
          </a:xfrm>
          <a:prstGeom prst="bentConnector3">
            <a:avLst>
              <a:gd name="adj1" fmla="val 16458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3523" name="AutoShape 23"/>
          <p:cNvCxnSpPr>
            <a:cxnSpLocks noChangeShapeType="1"/>
          </p:cNvCxnSpPr>
          <p:nvPr/>
        </p:nvCxnSpPr>
        <p:spPr bwMode="auto">
          <a:xfrm rot="16200000" flipH="1">
            <a:off x="6084094" y="4509294"/>
            <a:ext cx="433388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24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63525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3526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3527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3528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3529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3530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63531" name="AutoShape 24"/>
          <p:cNvCxnSpPr>
            <a:cxnSpLocks noChangeShapeType="1"/>
          </p:cNvCxnSpPr>
          <p:nvPr/>
        </p:nvCxnSpPr>
        <p:spPr bwMode="auto">
          <a:xfrm flipV="1">
            <a:off x="900113" y="1230313"/>
            <a:ext cx="0" cy="1982787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900113" y="1233488"/>
            <a:ext cx="7178675" cy="649287"/>
          </a:xfrm>
          <a:prstGeom prst="bentConnector3">
            <a:avLst>
              <a:gd name="adj1" fmla="val 93122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33" name="AutoShape 21"/>
          <p:cNvCxnSpPr>
            <a:cxnSpLocks noChangeShapeType="1"/>
          </p:cNvCxnSpPr>
          <p:nvPr/>
        </p:nvCxnSpPr>
        <p:spPr bwMode="auto">
          <a:xfrm rot="10800000" flipV="1">
            <a:off x="3644900" y="836613"/>
            <a:ext cx="855663" cy="600075"/>
          </a:xfrm>
          <a:prstGeom prst="bentConnector3">
            <a:avLst>
              <a:gd name="adj1" fmla="val -120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3534" name="AutoShape 21"/>
          <p:cNvCxnSpPr>
            <a:cxnSpLocks noChangeShapeType="1"/>
            <a:stCxn id="63493" idx="3"/>
          </p:cNvCxnSpPr>
          <p:nvPr/>
        </p:nvCxnSpPr>
        <p:spPr bwMode="auto">
          <a:xfrm flipV="1">
            <a:off x="5003800" y="2997200"/>
            <a:ext cx="3097213" cy="5048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535" name="Rectangle 27"/>
          <p:cNvSpPr>
            <a:spLocks noChangeArrowheads="1"/>
          </p:cNvSpPr>
          <p:nvPr/>
        </p:nvSpPr>
        <p:spPr bwMode="auto">
          <a:xfrm>
            <a:off x="2627313" y="1333500"/>
            <a:ext cx="1009650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63536" name="AutoShape 25"/>
          <p:cNvCxnSpPr>
            <a:cxnSpLocks noChangeShapeType="1"/>
            <a:endCxn id="63535" idx="0"/>
          </p:cNvCxnSpPr>
          <p:nvPr/>
        </p:nvCxnSpPr>
        <p:spPr bwMode="auto">
          <a:xfrm>
            <a:off x="3132138" y="979488"/>
            <a:ext cx="0" cy="354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3537" name="AutoShape 25"/>
          <p:cNvCxnSpPr>
            <a:cxnSpLocks noChangeShapeType="1"/>
          </p:cNvCxnSpPr>
          <p:nvPr/>
        </p:nvCxnSpPr>
        <p:spPr bwMode="auto">
          <a:xfrm flipH="1">
            <a:off x="1900238" y="981075"/>
            <a:ext cx="1231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2" name="Gerader Verbinder 31"/>
          <p:cNvCxnSpPr/>
          <p:nvPr/>
        </p:nvCxnSpPr>
        <p:spPr>
          <a:xfrm flipV="1">
            <a:off x="1898650" y="849313"/>
            <a:ext cx="0" cy="130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39" name="AutoShape 21"/>
          <p:cNvCxnSpPr>
            <a:cxnSpLocks noChangeShapeType="1"/>
            <a:endCxn id="63504" idx="0"/>
          </p:cNvCxnSpPr>
          <p:nvPr/>
        </p:nvCxnSpPr>
        <p:spPr bwMode="auto">
          <a:xfrm>
            <a:off x="1765300" y="2187575"/>
            <a:ext cx="4103688" cy="1960563"/>
          </a:xfrm>
          <a:prstGeom prst="bentConnector2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3540" name="AutoShape 24"/>
          <p:cNvCxnSpPr>
            <a:cxnSpLocks noChangeShapeType="1"/>
          </p:cNvCxnSpPr>
          <p:nvPr/>
        </p:nvCxnSpPr>
        <p:spPr bwMode="auto">
          <a:xfrm flipV="1">
            <a:off x="3125788" y="1920875"/>
            <a:ext cx="0" cy="26670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541" name="AutoShape 24"/>
          <p:cNvCxnSpPr>
            <a:cxnSpLocks noChangeShapeType="1"/>
          </p:cNvCxnSpPr>
          <p:nvPr/>
        </p:nvCxnSpPr>
        <p:spPr bwMode="auto">
          <a:xfrm>
            <a:off x="5868988" y="2187575"/>
            <a:ext cx="220980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123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800" i="1">
                <a:latin typeface="Arial" panose="020B0604020202020204" pitchFamily="34" charset="0"/>
              </a:rPr>
              <a:t>System name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800" i="1">
                <a:latin typeface="Arial" panose="020B0604020202020204" pitchFamily="34" charset="0"/>
              </a:rPr>
              <a:t>Company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8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26629" name="Rectangle 34">
            <a:extLst>
              <a:ext uri="{FF2B5EF4-FFF2-40B4-BE49-F238E27FC236}">
                <a16:creationId xmlns:a16="http://schemas.microsoft.com/office/drawing/2014/main" id="{F0D3DF52-3A7A-47E7-8D3D-DFEA71B0B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noFill/>
          <a:ln w="25400">
            <a:solidFill>
              <a:srgbClr val="FF990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AU" altLang="de-DE" sz="1800" dirty="0">
                <a:solidFill>
                  <a:schemeClr val="bg1">
                    <a:lumMod val="65000"/>
                  </a:schemeClr>
                </a:solidFill>
              </a:rPr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0" y="0"/>
            <a:ext cx="9144000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5127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5129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26635" name="Rectangle 32">
            <a:extLst>
              <a:ext uri="{FF2B5EF4-FFF2-40B4-BE49-F238E27FC236}">
                <a16:creationId xmlns:a16="http://schemas.microsoft.com/office/drawing/2014/main" id="{ED8408A5-BBBC-4F1C-BB24-11FE65AFF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en-AU" altLang="de-DE" sz="1800" dirty="0">
                <a:solidFill>
                  <a:schemeClr val="bg1">
                    <a:lumMod val="65000"/>
                  </a:schemeClr>
                </a:solidFill>
              </a:rPr>
              <a:t>Storage (sink)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23E0F12-56FF-4AA0-9BDF-B4F7A8ACC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Space Heat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D907537-A234-422C-96E7-001264944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DHW</a:t>
            </a:r>
          </a:p>
        </p:txBody>
      </p:sp>
      <p:sp>
        <p:nvSpPr>
          <p:cNvPr id="5134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5135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5137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5139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140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5141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42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5143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26655" name="Rectangle 27">
            <a:extLst>
              <a:ext uri="{FF2B5EF4-FFF2-40B4-BE49-F238E27FC236}">
                <a16:creationId xmlns:a16="http://schemas.microsoft.com/office/drawing/2014/main" id="{8AB03FFD-95FE-4F1B-95FD-6F426CFC6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noFill/>
          <a:ln w="25400">
            <a:solidFill>
              <a:srgbClr val="FF9900"/>
            </a:solidFill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AU" altLang="de-DE" sz="1800">
                <a:solidFill>
                  <a:schemeClr val="bg1">
                    <a:lumMod val="65000"/>
                  </a:schemeClr>
                </a:solidFill>
              </a:rPr>
              <a:t>PVT</a:t>
            </a:r>
          </a:p>
        </p:txBody>
      </p:sp>
      <p:sp>
        <p:nvSpPr>
          <p:cNvPr id="26657" name="Rectangle 28">
            <a:extLst>
              <a:ext uri="{FF2B5EF4-FFF2-40B4-BE49-F238E27FC236}">
                <a16:creationId xmlns:a16="http://schemas.microsoft.com/office/drawing/2014/main" id="{2B707B50-35ED-4AB2-A4A3-D60D4EEE5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noFill/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AU" altLang="de-DE" sz="1800">
                <a:solidFill>
                  <a:schemeClr val="bg1">
                    <a:lumMod val="65000"/>
                  </a:schemeClr>
                </a:solidFill>
              </a:rPr>
              <a:t>Battery Storage</a:t>
            </a:r>
          </a:p>
        </p:txBody>
      </p:sp>
      <p:sp>
        <p:nvSpPr>
          <p:cNvPr id="5146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noFill/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>
                <a:solidFill>
                  <a:srgbClr val="A6A6A6"/>
                </a:solidFill>
              </a:rPr>
              <a:t>Electrical Load</a:t>
            </a:r>
          </a:p>
        </p:txBody>
      </p:sp>
      <p:sp>
        <p:nvSpPr>
          <p:cNvPr id="5147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5148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49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50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51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52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53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noFill/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>
                <a:solidFill>
                  <a:srgbClr val="A6A6A6"/>
                </a:solidFill>
              </a:rPr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>
                <a:solidFill>
                  <a:srgbClr val="A6A6A6"/>
                </a:solidFill>
              </a:rPr>
              <a:t>(Grid)</a:t>
            </a:r>
          </a:p>
        </p:txBody>
      </p:sp>
      <p:sp>
        <p:nvSpPr>
          <p:cNvPr id="5154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4819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Parallel ASHP concept with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4821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4823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34825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34827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34828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34829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34830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34831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34833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34835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4836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34837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8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34839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34840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34841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34842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34843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44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45" name="AutoShape 25"/>
          <p:cNvCxnSpPr>
            <a:cxnSpLocks noChangeShapeType="1"/>
          </p:cNvCxnSpPr>
          <p:nvPr/>
        </p:nvCxnSpPr>
        <p:spPr bwMode="auto">
          <a:xfrm rot="5400000">
            <a:off x="3312319" y="2024857"/>
            <a:ext cx="23764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4846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47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50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1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52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53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34854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55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34856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57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58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59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60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4861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6867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Parallel GSHP concept with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6869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0727" name="Rectangle 14">
            <a:extLst>
              <a:ext uri="{FF2B5EF4-FFF2-40B4-BE49-F238E27FC236}">
                <a16:creationId xmlns:a16="http://schemas.microsoft.com/office/drawing/2014/main" id="{FD576187-4586-4056-AD7F-ED62803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AU" altLang="de-DE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36873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36876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36877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36878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36879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36881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36883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6884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36885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86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36887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36888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36889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36890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36891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92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93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94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97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98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99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900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36901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902" name="AutoShape 21"/>
          <p:cNvCxnSpPr>
            <a:cxnSpLocks noChangeShapeType="1"/>
          </p:cNvCxnSpPr>
          <p:nvPr/>
        </p:nvCxnSpPr>
        <p:spPr bwMode="auto">
          <a:xfrm rot="16200000" flipH="1">
            <a:off x="2628107" y="1340644"/>
            <a:ext cx="2376487" cy="13684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903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36904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6905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6906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6907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6908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6909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8915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Parallel GSHP concept with PVT, DHW and SH storages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8917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0727" name="Rectangle 14">
            <a:extLst>
              <a:ext uri="{FF2B5EF4-FFF2-40B4-BE49-F238E27FC236}">
                <a16:creationId xmlns:a16="http://schemas.microsoft.com/office/drawing/2014/main" id="{FD576187-4586-4056-AD7F-ED62803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AU" altLang="de-DE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38921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38923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(DHW)</a:t>
            </a:r>
          </a:p>
        </p:txBody>
      </p:sp>
      <p:sp>
        <p:nvSpPr>
          <p:cNvPr id="38924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38925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38926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38927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38929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38931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8932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38933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34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38935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38936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38937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38938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38939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40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41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42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45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46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38947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48" name="AutoShape 21"/>
          <p:cNvCxnSpPr>
            <a:cxnSpLocks noChangeShapeType="1"/>
          </p:cNvCxnSpPr>
          <p:nvPr/>
        </p:nvCxnSpPr>
        <p:spPr bwMode="auto">
          <a:xfrm rot="16200000" flipH="1">
            <a:off x="2628107" y="1340644"/>
            <a:ext cx="2376487" cy="13684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49" name="Rectangle 32"/>
          <p:cNvSpPr>
            <a:spLocks noChangeArrowheads="1"/>
          </p:cNvSpPr>
          <p:nvPr/>
        </p:nvSpPr>
        <p:spPr bwMode="auto">
          <a:xfrm>
            <a:off x="6732588" y="2489200"/>
            <a:ext cx="1008062" cy="576263"/>
          </a:xfrm>
          <a:prstGeom prst="rect">
            <a:avLst/>
          </a:prstGeom>
          <a:solidFill>
            <a:schemeClr val="accent1"/>
          </a:solidFill>
          <a:ln w="25400" algn="ctr">
            <a:solidFill>
              <a:srgbClr val="4F81BD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CH" altLang="de-DE" sz="1800"/>
              <a:t>Storage (SH)</a:t>
            </a:r>
          </a:p>
        </p:txBody>
      </p:sp>
      <p:cxnSp>
        <p:nvCxnSpPr>
          <p:cNvPr id="38950" name="AutoShape 26"/>
          <p:cNvCxnSpPr>
            <a:cxnSpLocks noChangeShapeType="1"/>
          </p:cNvCxnSpPr>
          <p:nvPr/>
        </p:nvCxnSpPr>
        <p:spPr bwMode="auto">
          <a:xfrm rot="5400000" flipH="1" flipV="1">
            <a:off x="6913563" y="3824288"/>
            <a:ext cx="1511300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51" name="AutoShape 26"/>
          <p:cNvCxnSpPr>
            <a:cxnSpLocks noChangeShapeType="1"/>
          </p:cNvCxnSpPr>
          <p:nvPr/>
        </p:nvCxnSpPr>
        <p:spPr bwMode="auto">
          <a:xfrm flipV="1">
            <a:off x="5003800" y="2786063"/>
            <a:ext cx="1738313" cy="715962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52" name="AutoShape 26"/>
          <p:cNvCxnSpPr>
            <a:cxnSpLocks noChangeShapeType="1"/>
          </p:cNvCxnSpPr>
          <p:nvPr/>
        </p:nvCxnSpPr>
        <p:spPr bwMode="auto">
          <a:xfrm flipV="1">
            <a:off x="7758113" y="2786063"/>
            <a:ext cx="331787" cy="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53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38954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8955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8956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8957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8958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8959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0963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Parallel ASHP concept with PVT, electrical heating rod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0965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0967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40969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40972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40973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40974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40975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0976" name="Rectangle 47"/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solidFill>
            <a:srgbClr val="FF9900"/>
          </a:solid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Heating rod</a:t>
            </a:r>
          </a:p>
        </p:txBody>
      </p:sp>
      <p:cxnSp>
        <p:nvCxnSpPr>
          <p:cNvPr id="40977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40979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80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40981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82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0983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0984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40985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40986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40987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8" name="AutoShape 23"/>
          <p:cNvCxnSpPr>
            <a:cxnSpLocks noChangeShapeType="1"/>
            <a:stCxn id="40965" idx="2"/>
          </p:cNvCxnSpPr>
          <p:nvPr/>
        </p:nvCxnSpPr>
        <p:spPr bwMode="auto">
          <a:xfrm rot="16200000" flipH="1">
            <a:off x="4860132" y="3429794"/>
            <a:ext cx="1511300" cy="2230437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89" name="AutoShape 25"/>
          <p:cNvCxnSpPr>
            <a:cxnSpLocks noChangeShapeType="1"/>
          </p:cNvCxnSpPr>
          <p:nvPr/>
        </p:nvCxnSpPr>
        <p:spPr bwMode="auto">
          <a:xfrm rot="5400000">
            <a:off x="3312319" y="2024857"/>
            <a:ext cx="23764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90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91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94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5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6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997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40998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999" name="AutoShape 21"/>
          <p:cNvCxnSpPr>
            <a:cxnSpLocks noChangeShapeType="1"/>
          </p:cNvCxnSpPr>
          <p:nvPr/>
        </p:nvCxnSpPr>
        <p:spPr bwMode="auto">
          <a:xfrm>
            <a:off x="1042988" y="3502025"/>
            <a:ext cx="4321175" cy="935038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000" name="AutoShape 23"/>
          <p:cNvCxnSpPr>
            <a:cxnSpLocks noChangeShapeType="1"/>
          </p:cNvCxnSpPr>
          <p:nvPr/>
        </p:nvCxnSpPr>
        <p:spPr bwMode="auto">
          <a:xfrm rot="16200000" flipH="1">
            <a:off x="6084094" y="4509294"/>
            <a:ext cx="433388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Verbinder: gewinkelt 51">
            <a:extLst>
              <a:ext uri="{FF2B5EF4-FFF2-40B4-BE49-F238E27FC236}">
                <a16:creationId xmlns:a16="http://schemas.microsoft.com/office/drawing/2014/main" id="{D6A5177D-98D4-4C6A-B215-9C1829C623E3}"/>
              </a:ext>
            </a:extLst>
          </p:cNvPr>
          <p:cNvCxnSpPr>
            <a:cxnSpLocks/>
          </p:cNvCxnSpPr>
          <p:nvPr/>
        </p:nvCxnSpPr>
        <p:spPr>
          <a:xfrm rot="5400000">
            <a:off x="5077619" y="3356769"/>
            <a:ext cx="1582738" cy="0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2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41003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04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05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06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07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1008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3011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Parallel and serial GSHP concept with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3013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30727" name="Rectangle 14">
            <a:extLst>
              <a:ext uri="{FF2B5EF4-FFF2-40B4-BE49-F238E27FC236}">
                <a16:creationId xmlns:a16="http://schemas.microsoft.com/office/drawing/2014/main" id="{FD576187-4586-4056-AD7F-ED6280303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AU" altLang="de-DE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43017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43019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43020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43021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43022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43023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43025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43027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3028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43029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30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3031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3032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43033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43034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43035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6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37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38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41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42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43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44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43045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46" name="AutoShape 21"/>
          <p:cNvCxnSpPr>
            <a:cxnSpLocks noChangeShapeType="1"/>
          </p:cNvCxnSpPr>
          <p:nvPr/>
        </p:nvCxnSpPr>
        <p:spPr bwMode="auto">
          <a:xfrm rot="16200000" flipH="1">
            <a:off x="2628107" y="1340644"/>
            <a:ext cx="2376487" cy="136842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47" name="AutoShape 21"/>
          <p:cNvCxnSpPr>
            <a:cxnSpLocks noChangeShapeType="1"/>
          </p:cNvCxnSpPr>
          <p:nvPr/>
        </p:nvCxnSpPr>
        <p:spPr bwMode="auto">
          <a:xfrm rot="16200000" flipH="1">
            <a:off x="2159794" y="1521619"/>
            <a:ext cx="1439863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48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43049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50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51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52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53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3054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5059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600" i="1">
                <a:latin typeface="Arial" panose="020B0604020202020204" pitchFamily="34" charset="0"/>
              </a:rPr>
              <a:t>Parallel and serial </a:t>
            </a:r>
            <a:r>
              <a:rPr lang="en-AU" altLang="de-DE" sz="1600" i="1">
                <a:latin typeface="Arial" panose="020B0604020202020204" pitchFamily="34" charset="0"/>
              </a:rPr>
              <a:t>concept with dual source heat pump, PVT and battery storage</a:t>
            </a: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5061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5063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45065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F14F67-0BB7-417E-8282-0A874F38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chemeClr val="bg1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Storage (source)</a:t>
            </a:r>
          </a:p>
        </p:txBody>
      </p:sp>
      <p:sp>
        <p:nvSpPr>
          <p:cNvPr id="45067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45068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45069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45070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45071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5072" name="Rectangle 47"/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solidFill>
            <a:srgbClr val="FF9900"/>
          </a:solid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Heating rod</a:t>
            </a:r>
          </a:p>
        </p:txBody>
      </p:sp>
      <p:cxnSp>
        <p:nvCxnSpPr>
          <p:cNvPr id="45073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45075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5076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45077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78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5079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5080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45081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45082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45083" name="AutoShape 21"/>
          <p:cNvCxnSpPr>
            <a:cxnSpLocks noChangeShapeType="1"/>
          </p:cNvCxnSpPr>
          <p:nvPr/>
        </p:nvCxnSpPr>
        <p:spPr bwMode="auto">
          <a:xfrm rot="16200000" flipH="1">
            <a:off x="2483644" y="1197769"/>
            <a:ext cx="3529013" cy="496887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4" name="AutoShape 23"/>
          <p:cNvCxnSpPr>
            <a:cxnSpLocks noChangeShapeType="1"/>
            <a:stCxn id="45061" idx="2"/>
          </p:cNvCxnSpPr>
          <p:nvPr/>
        </p:nvCxnSpPr>
        <p:spPr bwMode="auto">
          <a:xfrm rot="16200000" flipH="1">
            <a:off x="4860132" y="3429794"/>
            <a:ext cx="1511300" cy="2230437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85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86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89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0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1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92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45093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4" name="AutoShape 21"/>
          <p:cNvCxnSpPr>
            <a:cxnSpLocks noChangeShapeType="1"/>
          </p:cNvCxnSpPr>
          <p:nvPr/>
        </p:nvCxnSpPr>
        <p:spPr bwMode="auto">
          <a:xfrm>
            <a:off x="1042988" y="3502025"/>
            <a:ext cx="4321175" cy="935038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5095" name="AutoShape 23"/>
          <p:cNvCxnSpPr>
            <a:cxnSpLocks noChangeShapeType="1"/>
          </p:cNvCxnSpPr>
          <p:nvPr/>
        </p:nvCxnSpPr>
        <p:spPr bwMode="auto">
          <a:xfrm rot="16200000" flipH="1">
            <a:off x="6084094" y="4509294"/>
            <a:ext cx="433388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Verbinder: gewinkelt 51">
            <a:extLst>
              <a:ext uri="{FF2B5EF4-FFF2-40B4-BE49-F238E27FC236}">
                <a16:creationId xmlns:a16="http://schemas.microsoft.com/office/drawing/2014/main" id="{D6A5177D-98D4-4C6A-B215-9C1829C623E3}"/>
              </a:ext>
            </a:extLst>
          </p:cNvPr>
          <p:cNvCxnSpPr>
            <a:cxnSpLocks/>
          </p:cNvCxnSpPr>
          <p:nvPr/>
        </p:nvCxnSpPr>
        <p:spPr>
          <a:xfrm rot="5400000">
            <a:off x="5077619" y="3356769"/>
            <a:ext cx="1582738" cy="0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97" name="AutoShape 21"/>
          <p:cNvCxnSpPr>
            <a:cxnSpLocks noChangeShapeType="1"/>
          </p:cNvCxnSpPr>
          <p:nvPr/>
        </p:nvCxnSpPr>
        <p:spPr bwMode="auto">
          <a:xfrm rot="16200000" flipH="1">
            <a:off x="2159794" y="1521619"/>
            <a:ext cx="1439863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8" name="AutoShape 23"/>
          <p:cNvCxnSpPr>
            <a:cxnSpLocks noChangeShapeType="1"/>
          </p:cNvCxnSpPr>
          <p:nvPr/>
        </p:nvCxnSpPr>
        <p:spPr bwMode="auto">
          <a:xfrm flipV="1">
            <a:off x="5003800" y="2636838"/>
            <a:ext cx="3097213" cy="936625"/>
          </a:xfrm>
          <a:prstGeom prst="bentConnector3">
            <a:avLst>
              <a:gd name="adj1" fmla="val 49972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99" name="AutoShape 21"/>
          <p:cNvCxnSpPr>
            <a:cxnSpLocks noChangeShapeType="1"/>
          </p:cNvCxnSpPr>
          <p:nvPr/>
        </p:nvCxnSpPr>
        <p:spPr bwMode="auto">
          <a:xfrm rot="5400000">
            <a:off x="3312319" y="2024857"/>
            <a:ext cx="2376487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100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45101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02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03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04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05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106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>
            <a:extLst>
              <a:ext uri="{FF2B5EF4-FFF2-40B4-BE49-F238E27FC236}">
                <a16:creationId xmlns:a16="http://schemas.microsoft.com/office/drawing/2014/main" id="{1D8570AC-2EAA-41EB-A2F2-FFC15CDAE182}"/>
              </a:ext>
            </a:extLst>
          </p:cNvPr>
          <p:cNvSpPr/>
          <p:nvPr/>
        </p:nvSpPr>
        <p:spPr>
          <a:xfrm>
            <a:off x="0" y="1052513"/>
            <a:ext cx="1116013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7107" name="Text Box 45"/>
          <p:cNvSpPr txBox="1">
            <a:spLocks noChangeArrowheads="1"/>
          </p:cNvSpPr>
          <p:nvPr/>
        </p:nvSpPr>
        <p:spPr bwMode="auto">
          <a:xfrm>
            <a:off x="1116013" y="5942013"/>
            <a:ext cx="2952750" cy="9159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600" i="1">
                <a:latin typeface="Arial" panose="020B0604020202020204" pitchFamily="34" charset="0"/>
              </a:rPr>
              <a:t>Serial concept with cold side storage (excl. source), PVT and battery storage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AU" altLang="de-DE" sz="1600" i="1">
              <a:latin typeface="Arial" panose="020B0604020202020204" pitchFamily="34" charset="0"/>
            </a:endParaRPr>
          </a:p>
        </p:txBody>
      </p:sp>
      <p:sp>
        <p:nvSpPr>
          <p:cNvPr id="2" name="Rectangle 48">
            <a:extLst>
              <a:ext uri="{FF2B5EF4-FFF2-40B4-BE49-F238E27FC236}">
                <a16:creationId xmlns:a16="http://schemas.microsoft.com/office/drawing/2014/main" id="{D9793F5A-7C49-42CD-BB54-DAE9A4726BA2}"/>
              </a:ext>
            </a:extLst>
          </p:cNvPr>
          <p:cNvSpPr/>
          <p:nvPr/>
        </p:nvSpPr>
        <p:spPr>
          <a:xfrm>
            <a:off x="8027988" y="1052513"/>
            <a:ext cx="1116012" cy="58054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7109" name="Rectangle 34"/>
          <p:cNvSpPr>
            <a:spLocks noChangeArrowheads="1"/>
          </p:cNvSpPr>
          <p:nvPr/>
        </p:nvSpPr>
        <p:spPr bwMode="auto">
          <a:xfrm>
            <a:off x="3995738" y="3213100"/>
            <a:ext cx="1008062" cy="576263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Heat Pump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C82D51-A375-45EC-BEB9-A51CABE1C732}"/>
              </a:ext>
            </a:extLst>
          </p:cNvPr>
          <p:cNvSpPr/>
          <p:nvPr/>
        </p:nvSpPr>
        <p:spPr>
          <a:xfrm>
            <a:off x="-1588" y="0"/>
            <a:ext cx="9144001" cy="1052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/>
          </a:p>
        </p:txBody>
      </p:sp>
      <p:sp>
        <p:nvSpPr>
          <p:cNvPr id="47111" name="Rectangle 14"/>
          <p:cNvSpPr>
            <a:spLocks noChangeArrowheads="1"/>
          </p:cNvSpPr>
          <p:nvPr/>
        </p:nvSpPr>
        <p:spPr bwMode="auto">
          <a:xfrm>
            <a:off x="3995738" y="260350"/>
            <a:ext cx="1008062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Air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C5C5D-A958-44BC-A87E-F12ED6EE4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Water</a:t>
            </a:r>
          </a:p>
        </p:txBody>
      </p:sp>
      <p:sp>
        <p:nvSpPr>
          <p:cNvPr id="47113" name="Rectangle 26"/>
          <p:cNvSpPr>
            <a:spLocks noChangeArrowheads="1"/>
          </p:cNvSpPr>
          <p:nvPr/>
        </p:nvSpPr>
        <p:spPr bwMode="auto">
          <a:xfrm>
            <a:off x="2628900" y="260350"/>
            <a:ext cx="1008063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Ground</a:t>
            </a:r>
          </a:p>
        </p:txBody>
      </p:sp>
      <p:sp>
        <p:nvSpPr>
          <p:cNvPr id="47114" name="Rectangle 28"/>
          <p:cNvSpPr>
            <a:spLocks noChangeArrowheads="1"/>
          </p:cNvSpPr>
          <p:nvPr/>
        </p:nvSpPr>
        <p:spPr bwMode="auto">
          <a:xfrm>
            <a:off x="2628900" y="2276475"/>
            <a:ext cx="1008063" cy="576263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Storage (source)</a:t>
            </a:r>
          </a:p>
        </p:txBody>
      </p:sp>
      <p:sp>
        <p:nvSpPr>
          <p:cNvPr id="47115" name="Rectangle 32"/>
          <p:cNvSpPr>
            <a:spLocks noChangeArrowheads="1"/>
          </p:cNvSpPr>
          <p:nvPr/>
        </p:nvSpPr>
        <p:spPr bwMode="auto">
          <a:xfrm>
            <a:off x="6732588" y="5011738"/>
            <a:ext cx="1008062" cy="576262"/>
          </a:xfrm>
          <a:prstGeom prst="rect">
            <a:avLst/>
          </a:prstGeom>
          <a:solidFill>
            <a:srgbClr val="4F81BD"/>
          </a:soli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AU" altLang="de-DE" sz="1800"/>
              <a:t>Storage (sink)</a:t>
            </a:r>
          </a:p>
        </p:txBody>
      </p:sp>
      <p:sp>
        <p:nvSpPr>
          <p:cNvPr id="47116" name="Rectangle 43"/>
          <p:cNvSpPr>
            <a:spLocks noChangeArrowheads="1"/>
          </p:cNvSpPr>
          <p:nvPr/>
        </p:nvSpPr>
        <p:spPr bwMode="auto">
          <a:xfrm>
            <a:off x="8101013" y="2492375"/>
            <a:ext cx="1008062" cy="576263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Space Heat</a:t>
            </a:r>
          </a:p>
        </p:txBody>
      </p:sp>
      <p:sp>
        <p:nvSpPr>
          <p:cNvPr id="47117" name="Rectangle 44"/>
          <p:cNvSpPr>
            <a:spLocks noChangeArrowheads="1"/>
          </p:cNvSpPr>
          <p:nvPr/>
        </p:nvSpPr>
        <p:spPr bwMode="auto">
          <a:xfrm>
            <a:off x="8101013" y="3211513"/>
            <a:ext cx="1008062" cy="576262"/>
          </a:xfrm>
          <a:prstGeom prst="rect">
            <a:avLst/>
          </a:prstGeom>
          <a:solidFill>
            <a:srgbClr val="C0504D"/>
          </a:solidFill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DHW</a:t>
            </a:r>
          </a:p>
        </p:txBody>
      </p:sp>
      <p:sp>
        <p:nvSpPr>
          <p:cNvPr id="47118" name="Rectangle 45"/>
          <p:cNvSpPr>
            <a:spLocks noChangeArrowheads="1"/>
          </p:cNvSpPr>
          <p:nvPr/>
        </p:nvSpPr>
        <p:spPr bwMode="auto">
          <a:xfrm>
            <a:off x="6732588" y="260350"/>
            <a:ext cx="1008062" cy="576263"/>
          </a:xfrm>
          <a:prstGeom prst="rect">
            <a:avLst/>
          </a:prstGeom>
          <a:noFill/>
          <a:ln w="25400" algn="ctr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Waste Heat</a:t>
            </a:r>
          </a:p>
        </p:txBody>
      </p:sp>
      <p:sp>
        <p:nvSpPr>
          <p:cNvPr id="47119" name="Rectangle 46"/>
          <p:cNvSpPr>
            <a:spLocks noChangeArrowheads="1"/>
          </p:cNvSpPr>
          <p:nvPr/>
        </p:nvSpPr>
        <p:spPr bwMode="auto">
          <a:xfrm>
            <a:off x="1260475" y="260350"/>
            <a:ext cx="1009650" cy="576263"/>
          </a:xfrm>
          <a:prstGeom prst="rect">
            <a:avLst/>
          </a:prstGeom>
          <a:solidFill>
            <a:srgbClr val="99CC00"/>
          </a:solidFill>
          <a:ln w="25400" algn="ctr">
            <a:solidFill>
              <a:srgbClr val="99CC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Sun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D8723C5-8E81-45BB-BB2B-52D81E4D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148138"/>
            <a:ext cx="1008062" cy="576262"/>
          </a:xfrm>
          <a:prstGeom prst="rect">
            <a:avLst/>
          </a:prstGeom>
          <a:noFill/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Backup</a:t>
            </a:r>
          </a:p>
        </p:txBody>
      </p:sp>
      <p:cxnSp>
        <p:nvCxnSpPr>
          <p:cNvPr id="47121" name="Straight Connector 53"/>
          <p:cNvCxnSpPr>
            <a:cxnSpLocks noChangeShapeType="1"/>
          </p:cNvCxnSpPr>
          <p:nvPr/>
        </p:nvCxnSpPr>
        <p:spPr bwMode="auto">
          <a:xfrm rot="5400000" flipH="1" flipV="1">
            <a:off x="4599782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43">
            <a:extLst>
              <a:ext uri="{FF2B5EF4-FFF2-40B4-BE49-F238E27FC236}">
                <a16:creationId xmlns:a16="http://schemas.microsoft.com/office/drawing/2014/main" id="{C31F0F46-F9BC-4105-A0EB-0B76B3576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1013" y="3932238"/>
            <a:ext cx="1008062" cy="576262"/>
          </a:xfrm>
          <a:prstGeom prst="rect">
            <a:avLst/>
          </a:prstGeom>
          <a:noFill/>
          <a:ln w="254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AU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Cold</a:t>
            </a:r>
          </a:p>
        </p:txBody>
      </p:sp>
      <p:cxnSp>
        <p:nvCxnSpPr>
          <p:cNvPr id="47123" name="Straight Connector 55"/>
          <p:cNvCxnSpPr>
            <a:cxnSpLocks noChangeShapeType="1"/>
          </p:cNvCxnSpPr>
          <p:nvPr/>
        </p:nvCxnSpPr>
        <p:spPr bwMode="auto">
          <a:xfrm>
            <a:off x="0" y="1052513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7124" name="Rectangle 14"/>
          <p:cNvSpPr>
            <a:spLocks noChangeArrowheads="1"/>
          </p:cNvSpPr>
          <p:nvPr/>
        </p:nvSpPr>
        <p:spPr bwMode="auto">
          <a:xfrm>
            <a:off x="34925" y="4148138"/>
            <a:ext cx="1008063" cy="576262"/>
          </a:xfrm>
          <a:prstGeom prst="rect">
            <a:avLst/>
          </a:prstGeom>
          <a:solidFill>
            <a:srgbClr val="D9D9D9"/>
          </a:solidFill>
          <a:ln w="254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>
                <a:solidFill>
                  <a:srgbClr val="A6A6A6"/>
                </a:solidFill>
              </a:rPr>
              <a:t>Energy Carrier</a:t>
            </a:r>
          </a:p>
        </p:txBody>
      </p:sp>
      <p:cxnSp>
        <p:nvCxnSpPr>
          <p:cNvPr id="47125" name="Straight Connector 52"/>
          <p:cNvCxnSpPr>
            <a:cxnSpLocks noChangeShapeType="1"/>
          </p:cNvCxnSpPr>
          <p:nvPr/>
        </p:nvCxnSpPr>
        <p:spPr bwMode="auto">
          <a:xfrm rot="5400000" flipH="1" flipV="1">
            <a:off x="-2312193" y="3428206"/>
            <a:ext cx="68580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26" name="Rectangle 34"/>
          <p:cNvSpPr>
            <a:spLocks noChangeArrowheads="1"/>
          </p:cNvSpPr>
          <p:nvPr/>
        </p:nvSpPr>
        <p:spPr bwMode="auto">
          <a:xfrm>
            <a:off x="6732588" y="5013325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7127" name="Rectangle 34"/>
          <p:cNvSpPr>
            <a:spLocks noChangeArrowheads="1"/>
          </p:cNvSpPr>
          <p:nvPr/>
        </p:nvSpPr>
        <p:spPr bwMode="auto">
          <a:xfrm>
            <a:off x="6732588" y="5302250"/>
            <a:ext cx="28733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AU" altLang="de-DE" sz="1800"/>
          </a:p>
        </p:txBody>
      </p:sp>
      <p:sp>
        <p:nvSpPr>
          <p:cNvPr id="47128" name="Rectangle 28"/>
          <p:cNvSpPr>
            <a:spLocks noChangeArrowheads="1"/>
          </p:cNvSpPr>
          <p:nvPr/>
        </p:nvSpPr>
        <p:spPr bwMode="auto">
          <a:xfrm>
            <a:off x="5364163" y="1341438"/>
            <a:ext cx="1008062" cy="576262"/>
          </a:xfrm>
          <a:prstGeom prst="rect">
            <a:avLst/>
          </a:prstGeom>
          <a:solidFill>
            <a:srgbClr val="00B0F0"/>
          </a:solidFill>
          <a:ln w="25400" algn="ctr">
            <a:solidFill>
              <a:srgbClr val="00B0F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Battery Storage</a:t>
            </a:r>
          </a:p>
        </p:txBody>
      </p:sp>
      <p:sp>
        <p:nvSpPr>
          <p:cNvPr id="47129" name="Rectangle 14"/>
          <p:cNvSpPr>
            <a:spLocks noChangeArrowheads="1"/>
          </p:cNvSpPr>
          <p:nvPr/>
        </p:nvSpPr>
        <p:spPr bwMode="auto">
          <a:xfrm>
            <a:off x="8081963" y="1771650"/>
            <a:ext cx="1008062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AU" altLang="de-DE" sz="1800"/>
              <a:t>Electrical Load</a:t>
            </a:r>
          </a:p>
        </p:txBody>
      </p:sp>
      <p:sp>
        <p:nvSpPr>
          <p:cNvPr id="47130" name="Rectangle 14"/>
          <p:cNvSpPr>
            <a:spLocks noChangeArrowheads="1"/>
          </p:cNvSpPr>
          <p:nvPr/>
        </p:nvSpPr>
        <p:spPr bwMode="auto">
          <a:xfrm>
            <a:off x="34925" y="3213100"/>
            <a:ext cx="1008063" cy="576263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808080"/>
            </a:solidFill>
            <a:miter lim="800000"/>
            <a:headEnd/>
            <a:tailEnd/>
          </a:ln>
        </p:spPr>
        <p:txBody>
          <a:bodyPr lIns="36000" rIns="3600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Electricity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de-DE" sz="1800"/>
              <a:t>(Grid)</a:t>
            </a:r>
          </a:p>
        </p:txBody>
      </p:sp>
      <p:cxnSp>
        <p:nvCxnSpPr>
          <p:cNvPr id="47131" name="AutoShape 23"/>
          <p:cNvCxnSpPr>
            <a:cxnSpLocks noChangeShapeType="1"/>
          </p:cNvCxnSpPr>
          <p:nvPr/>
        </p:nvCxnSpPr>
        <p:spPr bwMode="auto">
          <a:xfrm rot="16200000" flipH="1">
            <a:off x="4932363" y="3357563"/>
            <a:ext cx="1368425" cy="22320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32" name="AutoShape 24"/>
          <p:cNvCxnSpPr>
            <a:cxnSpLocks noChangeShapeType="1"/>
          </p:cNvCxnSpPr>
          <p:nvPr/>
        </p:nvCxnSpPr>
        <p:spPr bwMode="auto">
          <a:xfrm>
            <a:off x="1042988" y="3502025"/>
            <a:ext cx="2952750" cy="0"/>
          </a:xfrm>
          <a:prstGeom prst="straightConnector1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33" name="Line 48"/>
          <p:cNvSpPr>
            <a:spLocks noChangeShapeType="1"/>
          </p:cNvSpPr>
          <p:nvPr/>
        </p:nvSpPr>
        <p:spPr bwMode="auto">
          <a:xfrm>
            <a:off x="2268538" y="1628775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2D6C750-928A-4534-BF0A-E6EB37547D7E}"/>
              </a:ext>
            </a:extLst>
          </p:cNvPr>
          <p:cNvCxnSpPr>
            <a:cxnSpLocks/>
          </p:cNvCxnSpPr>
          <p:nvPr/>
        </p:nvCxnSpPr>
        <p:spPr>
          <a:xfrm>
            <a:off x="6372225" y="1630363"/>
            <a:ext cx="1709738" cy="430212"/>
          </a:xfrm>
          <a:prstGeom prst="bentConnector3">
            <a:avLst/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0A018BE5-538D-425D-9147-EB87B0315996}"/>
              </a:ext>
            </a:extLst>
          </p:cNvPr>
          <p:cNvCxnSpPr>
            <a:cxnSpLocks/>
          </p:cNvCxnSpPr>
          <p:nvPr/>
        </p:nvCxnSpPr>
        <p:spPr>
          <a:xfrm rot="5400000">
            <a:off x="4679950" y="2025650"/>
            <a:ext cx="1296988" cy="1081088"/>
          </a:xfrm>
          <a:prstGeom prst="bentConnector3">
            <a:avLst>
              <a:gd name="adj1" fmla="val 50000"/>
            </a:avLst>
          </a:prstGeom>
          <a:ln>
            <a:solidFill>
              <a:srgbClr val="00B0F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36" name="AutoShape 23"/>
          <p:cNvCxnSpPr>
            <a:cxnSpLocks noChangeShapeType="1"/>
          </p:cNvCxnSpPr>
          <p:nvPr/>
        </p:nvCxnSpPr>
        <p:spPr bwMode="auto">
          <a:xfrm rot="5400000">
            <a:off x="574676" y="2374900"/>
            <a:ext cx="1389062" cy="433387"/>
          </a:xfrm>
          <a:prstGeom prst="bentConnector3">
            <a:avLst>
              <a:gd name="adj1" fmla="val 100144"/>
            </a:avLst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37" name="AutoShape 26"/>
          <p:cNvCxnSpPr>
            <a:cxnSpLocks noChangeShapeType="1"/>
          </p:cNvCxnSpPr>
          <p:nvPr/>
        </p:nvCxnSpPr>
        <p:spPr bwMode="auto">
          <a:xfrm flipV="1">
            <a:off x="7740650" y="3502025"/>
            <a:ext cx="360363" cy="1800225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38" name="AutoShape 26"/>
          <p:cNvCxnSpPr>
            <a:cxnSpLocks noChangeShapeType="1"/>
          </p:cNvCxnSpPr>
          <p:nvPr/>
        </p:nvCxnSpPr>
        <p:spPr bwMode="auto">
          <a:xfrm flipV="1">
            <a:off x="7732713" y="2925763"/>
            <a:ext cx="360362" cy="2376487"/>
          </a:xfrm>
          <a:prstGeom prst="bentConnector3">
            <a:avLst>
              <a:gd name="adj1" fmla="val 4977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39" name="Rectangle 27"/>
          <p:cNvSpPr>
            <a:spLocks noChangeArrowheads="1"/>
          </p:cNvSpPr>
          <p:nvPr/>
        </p:nvSpPr>
        <p:spPr bwMode="auto">
          <a:xfrm>
            <a:off x="1258888" y="1341438"/>
            <a:ext cx="1009650" cy="576262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de-DE" sz="1800"/>
              <a:t>PVT</a:t>
            </a:r>
          </a:p>
        </p:txBody>
      </p:sp>
      <p:cxnSp>
        <p:nvCxnSpPr>
          <p:cNvPr id="47140" name="AutoShape 24"/>
          <p:cNvCxnSpPr>
            <a:cxnSpLocks noChangeShapeType="1"/>
          </p:cNvCxnSpPr>
          <p:nvPr/>
        </p:nvCxnSpPr>
        <p:spPr bwMode="auto">
          <a:xfrm flipH="1">
            <a:off x="1763713" y="836613"/>
            <a:ext cx="1587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41" name="AutoShape 21"/>
          <p:cNvCxnSpPr>
            <a:cxnSpLocks noChangeShapeType="1"/>
          </p:cNvCxnSpPr>
          <p:nvPr/>
        </p:nvCxnSpPr>
        <p:spPr bwMode="auto">
          <a:xfrm rot="5400000">
            <a:off x="3060700" y="-98424"/>
            <a:ext cx="504825" cy="2374900"/>
          </a:xfrm>
          <a:prstGeom prst="bentConnector3">
            <a:avLst>
              <a:gd name="adj1" fmla="val 75782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7142" name="AutoShape 21"/>
          <p:cNvCxnSpPr>
            <a:cxnSpLocks noChangeShapeType="1"/>
          </p:cNvCxnSpPr>
          <p:nvPr/>
        </p:nvCxnSpPr>
        <p:spPr bwMode="auto">
          <a:xfrm rot="16200000" flipH="1">
            <a:off x="1871663" y="1809750"/>
            <a:ext cx="647700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43" name="AutoShape 21"/>
          <p:cNvCxnSpPr>
            <a:cxnSpLocks noChangeShapeType="1"/>
          </p:cNvCxnSpPr>
          <p:nvPr/>
        </p:nvCxnSpPr>
        <p:spPr bwMode="auto">
          <a:xfrm rot="16200000" flipH="1">
            <a:off x="3311525" y="2673351"/>
            <a:ext cx="504825" cy="863600"/>
          </a:xfrm>
          <a:prstGeom prst="bentConnector2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44" name="Text Box 46"/>
          <p:cNvSpPr txBox="1">
            <a:spLocks noChangeArrowheads="1"/>
          </p:cNvSpPr>
          <p:nvPr/>
        </p:nvSpPr>
        <p:spPr bwMode="auto">
          <a:xfrm>
            <a:off x="5292725" y="5557838"/>
            <a:ext cx="1368425" cy="1292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Electrical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Driving Energy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Water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Brine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Refrigerant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AU" altLang="de-DE" sz="1200">
                <a:latin typeface="Arial" panose="020B0604020202020204" pitchFamily="34" charset="0"/>
              </a:rPr>
              <a:t>Air</a:t>
            </a:r>
          </a:p>
        </p:txBody>
      </p:sp>
      <p:sp>
        <p:nvSpPr>
          <p:cNvPr id="47145" name="Line 48"/>
          <p:cNvSpPr>
            <a:spLocks noChangeShapeType="1"/>
          </p:cNvSpPr>
          <p:nvPr/>
        </p:nvSpPr>
        <p:spPr bwMode="auto">
          <a:xfrm>
            <a:off x="4572000" y="5895975"/>
            <a:ext cx="6667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7146" name="Line 49"/>
          <p:cNvSpPr>
            <a:spLocks noChangeShapeType="1"/>
          </p:cNvSpPr>
          <p:nvPr/>
        </p:nvSpPr>
        <p:spPr bwMode="auto">
          <a:xfrm>
            <a:off x="4572000" y="6099175"/>
            <a:ext cx="6667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7147" name="Line 50"/>
          <p:cNvSpPr>
            <a:spLocks noChangeShapeType="1"/>
          </p:cNvSpPr>
          <p:nvPr/>
        </p:nvSpPr>
        <p:spPr bwMode="auto">
          <a:xfrm>
            <a:off x="4572000" y="6300788"/>
            <a:ext cx="666750" cy="15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7148" name="Line 51"/>
          <p:cNvSpPr>
            <a:spLocks noChangeShapeType="1"/>
          </p:cNvSpPr>
          <p:nvPr/>
        </p:nvSpPr>
        <p:spPr bwMode="auto">
          <a:xfrm>
            <a:off x="4572000" y="6500813"/>
            <a:ext cx="666750" cy="1587"/>
          </a:xfrm>
          <a:prstGeom prst="line">
            <a:avLst/>
          </a:prstGeom>
          <a:noFill/>
          <a:ln w="38100">
            <a:solidFill>
              <a:srgbClr val="80808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7149" name="Line 48"/>
          <p:cNvSpPr>
            <a:spLocks noChangeShapeType="1"/>
          </p:cNvSpPr>
          <p:nvPr/>
        </p:nvSpPr>
        <p:spPr bwMode="auto">
          <a:xfrm>
            <a:off x="4572000" y="5691188"/>
            <a:ext cx="666750" cy="1587"/>
          </a:xfrm>
          <a:prstGeom prst="line">
            <a:avLst/>
          </a:prstGeom>
          <a:noFill/>
          <a:ln w="9525">
            <a:solidFill>
              <a:srgbClr val="00B0F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7150" name="Line 51"/>
          <p:cNvSpPr>
            <a:spLocks noChangeShapeType="1"/>
          </p:cNvSpPr>
          <p:nvPr/>
        </p:nvSpPr>
        <p:spPr bwMode="auto">
          <a:xfrm>
            <a:off x="4572000" y="6697663"/>
            <a:ext cx="66675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IEA_SHC">
      <a:dk1>
        <a:srgbClr val="000000"/>
      </a:dk1>
      <a:lt1>
        <a:sysClr val="window" lastClr="FFFFFF"/>
      </a:lt1>
      <a:dk2>
        <a:srgbClr val="000000"/>
      </a:dk2>
      <a:lt2>
        <a:srgbClr val="D8D8D8"/>
      </a:lt2>
      <a:accent1>
        <a:srgbClr val="FFC000"/>
      </a:accent1>
      <a:accent2>
        <a:srgbClr val="92D050"/>
      </a:accent2>
      <a:accent3>
        <a:srgbClr val="6178BB"/>
      </a:accent3>
      <a:accent4>
        <a:srgbClr val="FF0000"/>
      </a:accent4>
      <a:accent5>
        <a:srgbClr val="FE9999"/>
      </a:accent5>
      <a:accent6>
        <a:srgbClr val="A2A2A2"/>
      </a:accent6>
      <a:hlink>
        <a:srgbClr val="3A3A3A"/>
      </a:hlink>
      <a:folHlink>
        <a:srgbClr val="A5A5A5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878</Words>
  <Application>Microsoft Office PowerPoint</Application>
  <PresentationFormat>On-screen Show (4:3)</PresentationFormat>
  <Paragraphs>422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Office Theme</vt:lpstr>
      <vt:lpstr>1_Office Theme</vt:lpstr>
      <vt:lpstr>Visualization of energy flows in PVT systems  Template and Examples A companion document of Report D4 of Task 60 DOI: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HSR Hochschule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Danny Jonas</dc:creator>
  <cp:lastModifiedBy>Randy Martin</cp:lastModifiedBy>
  <cp:revision>112</cp:revision>
  <dcterms:created xsi:type="dcterms:W3CDTF">2010-06-18T11:06:36Z</dcterms:created>
  <dcterms:modified xsi:type="dcterms:W3CDTF">2019-06-20T16:55:01Z</dcterms:modified>
</cp:coreProperties>
</file>